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4" r:id="rId3"/>
    <p:sldId id="265" r:id="rId4"/>
    <p:sldId id="262" r:id="rId5"/>
    <p:sldId id="266" r:id="rId6"/>
    <p:sldId id="267" r:id="rId7"/>
    <p:sldId id="268" r:id="rId8"/>
    <p:sldId id="260" r:id="rId9"/>
    <p:sldId id="269" r:id="rId10"/>
    <p:sldId id="275" r:id="rId11"/>
    <p:sldId id="270" r:id="rId12"/>
    <p:sldId id="271" r:id="rId13"/>
    <p:sldId id="272" r:id="rId14"/>
    <p:sldId id="280" r:id="rId15"/>
    <p:sldId id="273" r:id="rId16"/>
    <p:sldId id="274" r:id="rId17"/>
    <p:sldId id="276" r:id="rId18"/>
    <p:sldId id="277" r:id="rId19"/>
    <p:sldId id="278" r:id="rId20"/>
    <p:sldId id="279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</p:sldIdLst>
  <p:sldSz cx="9144000" cy="6858000" type="screen4x3"/>
  <p:notesSz cx="6858000" cy="9144000"/>
  <p:custDataLst>
    <p:tags r:id="rId35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74A"/>
    <a:srgbClr val="3399FF"/>
    <a:srgbClr val="666699"/>
    <a:srgbClr val="E5907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4583" autoAdjust="0"/>
  </p:normalViewPr>
  <p:slideViewPr>
    <p:cSldViewPr>
      <p:cViewPr varScale="1">
        <p:scale>
          <a:sx n="58" d="100"/>
          <a:sy n="58" d="100"/>
        </p:scale>
        <p:origin x="-13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E49ECC-4433-4B73-B59C-6E99C158CA56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8F17A0-73CA-4123-AD01-A0AD386900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CC50B0-395F-4B69-8A0F-1EB3664AD1E5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CC3EA50-2F6C-4D21-B1F0-4FA5310780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Оригинальные шаблоны для презентаций: </a:t>
            </a:r>
            <a:r>
              <a:rPr lang="ru-RU" smtClean="0">
                <a:hlinkClick r:id="rId3"/>
              </a:rPr>
              <a:t>https://presentation-creation.ru/powerpoint-templates.html</a:t>
            </a:r>
            <a:r>
              <a:rPr lang="en-US" smtClean="0"/>
              <a:t> 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Бесплатно и без регистрации.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EBE330-9CCC-4DFA-840B-359C06C8E14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620838" y="46038"/>
            <a:ext cx="7572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3641649C-60B7-4447-B0D4-83DD7290E23C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28217422-3CD0-432E-85A4-0A4B4C1EC7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975" y="115888"/>
            <a:ext cx="6804025" cy="1150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79388" y="1989138"/>
            <a:ext cx="87852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A7CE30-62FE-4F42-B2C9-25C18B4150A0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8DEB88-EECC-41D6-8B82-6DB7CFEE6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DFF5E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FF5E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FF5E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FF5E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FF5E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DFF5EF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DFF5EF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DFF5EF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DFF5EF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34AC8B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34AC8B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4AC8B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4AC8B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4AC8B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0113" y="2349500"/>
            <a:ext cx="7129462" cy="252095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2800" b="1" smtClean="0">
                <a:solidFill>
                  <a:srgbClr val="34AC8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Предметная неделя </a:t>
            </a:r>
            <a:br>
              <a:rPr lang="ru-RU" sz="2800" b="1" smtClean="0">
                <a:solidFill>
                  <a:srgbClr val="34AC8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smtClean="0">
                <a:solidFill>
                  <a:srgbClr val="34AC8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МО педагогов «В» и «Г» классов</a:t>
            </a:r>
            <a:br>
              <a:rPr lang="ru-RU" sz="2800" b="1" smtClean="0">
                <a:solidFill>
                  <a:srgbClr val="34AC8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u="sng" smtClean="0">
                <a:solidFill>
                  <a:srgbClr val="34AC8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«Экология. </a:t>
            </a:r>
            <a:br>
              <a:rPr lang="ru-RU" sz="2800" b="1" u="sng" smtClean="0">
                <a:solidFill>
                  <a:srgbClr val="34AC8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u="sng" smtClean="0">
                <a:solidFill>
                  <a:srgbClr val="34AC8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согласии с природой – в согласии с собой»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838200" indent="-838200" eaLnBrk="1" hangingPunct="1">
              <a:defRPr/>
            </a:pPr>
            <a:r>
              <a:rPr lang="ru-RU" sz="4000" smtClean="0">
                <a:effectLst/>
              </a:rPr>
              <a:t> </a:t>
            </a:r>
            <a:r>
              <a:rPr lang="ru-RU" sz="24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15.03 по 19.03 2021 состоялась выставка стенгазет, рисунков, творческих работ.</a:t>
            </a:r>
          </a:p>
        </p:txBody>
      </p:sp>
      <p:pic>
        <p:nvPicPr>
          <p:cNvPr id="15362" name="Рисунок 21" descr="https://sun9-37.userapi.com/impg/2ffEr1ciExdI2vdJoniriif3vC9iqgCKoc7MNQ/GLhV-OE6kjU.jpg?size=1600x900&amp;quality=96&amp;sign=8d90b10b5cbaec865d7b497d5452eb3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989138"/>
            <a:ext cx="720090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22" descr="https://sun9-11.userapi.com/impg/lCPtHX7w_05wB8rfjJhjTUJXqOcTxmDRIuN6FA/B1E7gMjlzZo.jpg?size=1600x900&amp;quality=96&amp;sign=1f2f55db47604a895483912332b92789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557338"/>
            <a:ext cx="6840538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4" descr="1345aca4-d4c7-4a2e-bf8f-0d5760e9e0a6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0" name="AutoShape 6" descr="1345aca4-d4c7-4a2e-bf8f-0d5760e9e0a6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1" name="AutoShape 8" descr="1345aca4-d4c7-4a2e-bf8f-0d5760e9e0a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AutoShape 10" descr="1345aca4-d4c7-4a2e-bf8f-0d5760e9e0a6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3" name="AutoShape 12" descr="1345aca4-d4c7-4a2e-bf8f-0d5760e9e0a6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414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0"/>
            <a:ext cx="4427537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341438"/>
            <a:ext cx="41989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3357563"/>
            <a:ext cx="43434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Rectangle 17"/>
          <p:cNvSpPr>
            <a:spLocks noChangeArrowheads="1"/>
          </p:cNvSpPr>
          <p:nvPr/>
        </p:nvSpPr>
        <p:spPr bwMode="auto">
          <a:xfrm>
            <a:off x="0" y="5300663"/>
            <a:ext cx="392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 i="1">
                <a:solidFill>
                  <a:schemeClr val="tx2"/>
                </a:solidFill>
              </a:rPr>
              <a:t>2 «В» и 3 «В» класс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Объект 5"/>
          <p:cNvPicPr>
            <a:picLocks noGr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557338"/>
            <a:ext cx="3744913" cy="4464050"/>
          </a:xfr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«Давайте беречь нашу природу»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844675"/>
            <a:ext cx="3575050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5076825" y="6219825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>
                <a:solidFill>
                  <a:schemeClr val="tx2"/>
                </a:solidFill>
              </a:rPr>
              <a:t>6 «В» класс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773238"/>
            <a:ext cx="338772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88913"/>
            <a:ext cx="3914775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5508625" y="580548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chemeClr val="tx2"/>
                </a:solidFill>
              </a:rPr>
              <a:t>6 «В» класс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8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Подготовка к открытому занятию</a:t>
            </a:r>
            <a:br>
              <a:rPr lang="ru-RU" sz="28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"Лес - наше богатство".</a:t>
            </a:r>
          </a:p>
        </p:txBody>
      </p:sp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00213"/>
            <a:ext cx="446405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357563"/>
            <a:ext cx="439737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1116013" y="5635625"/>
            <a:ext cx="2749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chemeClr val="tx2"/>
                </a:solidFill>
              </a:rPr>
              <a:t>1 «В» и 3 «В»  класс</a:t>
            </a:r>
            <a:r>
              <a:rPr lang="ru-RU"/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800225" y="404813"/>
            <a:ext cx="7343775" cy="18002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0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Брейн ринг "Экологический калейдоскоп".Принимали участие 7 «В»,8 «В» и 9 «В» классы. Обучающиеся разделились на две команды:"Смайлики" и"Мячики".</a:t>
            </a:r>
            <a:br>
              <a:rPr lang="ru-RU" sz="20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Закрепили знания по экологии.</a:t>
            </a:r>
          </a:p>
        </p:txBody>
      </p:sp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060575"/>
            <a:ext cx="460851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068638"/>
            <a:ext cx="47529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00213"/>
            <a:ext cx="4465637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989138"/>
            <a:ext cx="3311525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042988" y="5564188"/>
            <a:ext cx="3363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«В»,8 «В» и 9 «В» класс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4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ru-RU" sz="24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«В»,8 «В» и 9 «В» классах прошла игра «Поле чудес»</a:t>
            </a:r>
          </a:p>
        </p:txBody>
      </p:sp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57338"/>
            <a:ext cx="6192838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049713"/>
            <a:ext cx="45720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404813"/>
            <a:ext cx="5364162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708275"/>
            <a:ext cx="6475413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50825" y="1916113"/>
            <a:ext cx="3046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«В»,8 «В» и 9 «В» класс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Предметная неделя проходила с 15 по 19 марта 2021 года</a:t>
            </a:r>
          </a:p>
        </p:txBody>
      </p:sp>
      <p:sp>
        <p:nvSpPr>
          <p:cNvPr id="7170" name="Объект 4"/>
          <p:cNvSpPr>
            <a:spLocks noGrp="1"/>
          </p:cNvSpPr>
          <p:nvPr>
            <p:ph sz="half" idx="4294967295"/>
          </p:nvPr>
        </p:nvSpPr>
        <p:spPr>
          <a:xfrm>
            <a:off x="179388" y="2060575"/>
            <a:ext cx="4321175" cy="4094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latin typeface="Calibri" pitchFamily="34" charset="0"/>
              </a:rPr>
              <a:t>Цель проведения предметной недели:</a:t>
            </a:r>
            <a:r>
              <a:rPr lang="ru-RU" sz="2800" smtClean="0">
                <a:latin typeface="Calibri" pitchFamily="34" charset="0"/>
              </a:rPr>
              <a:t> </a:t>
            </a:r>
            <a:r>
              <a:rPr lang="ru-RU" sz="2800" smtClean="0">
                <a:solidFill>
                  <a:schemeClr val="tx2"/>
                </a:solidFill>
                <a:latin typeface="Calibri" pitchFamily="34" charset="0"/>
              </a:rPr>
              <a:t>повышение уровня знаний обучающихся в классах с интеллектуальными нарушениями о теме охраны окружающей среды формирование и популяризация бережного отношения к природе.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817663" y="2647632"/>
            <a:ext cx="3972724" cy="294227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 «В», 3 «В»</a:t>
            </a:r>
            <a:r>
              <a:rPr lang="ru-RU" sz="3200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Занятие-беседа</a:t>
            </a:r>
            <a:br>
              <a:rPr lang="ru-RU" sz="32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«Тайны и чудеса природы»</a:t>
            </a:r>
          </a:p>
        </p:txBody>
      </p:sp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44675"/>
            <a:ext cx="3602038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700213"/>
            <a:ext cx="3525837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4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Викторина «Знатоки природы» 2 «В» и 3 «В» класс</a:t>
            </a:r>
          </a:p>
        </p:txBody>
      </p:sp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916113"/>
            <a:ext cx="396081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205038"/>
            <a:ext cx="43561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00213"/>
            <a:ext cx="3598863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60350"/>
            <a:ext cx="402907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4716463" y="5876925"/>
            <a:ext cx="3671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«В» и 3 «В» класс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2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«В» доп. и 2 «Г» класс  </a:t>
            </a:r>
            <a:br>
              <a:rPr lang="ru-RU" sz="32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Мастер-класс "Береги планету".</a:t>
            </a:r>
          </a:p>
        </p:txBody>
      </p:sp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708275"/>
            <a:ext cx="5184775" cy="38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412875"/>
            <a:ext cx="3157538" cy="42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6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«В» доп. и 2 «Г» класс</a:t>
            </a:r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00213"/>
            <a:ext cx="31051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2133600"/>
            <a:ext cx="3159125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484313"/>
            <a:ext cx="3000375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«в», 8 «в», 9 «в» класс</a:t>
            </a:r>
            <a:br>
              <a:rPr lang="ru-RU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«Викторина по экологии»</a:t>
            </a:r>
          </a:p>
        </p:txBody>
      </p:sp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852738"/>
            <a:ext cx="54006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1628775"/>
            <a:ext cx="278288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«В», 8 «В», 9 «В» класс</a:t>
            </a:r>
          </a:p>
        </p:txBody>
      </p:sp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44675"/>
            <a:ext cx="30734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2349500"/>
            <a:ext cx="525145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0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0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«В», 1 «В» класс</a:t>
            </a:r>
            <a:br>
              <a:rPr lang="ru-RU" sz="24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Занятие «Лес - наше богатство»</a:t>
            </a:r>
          </a:p>
        </p:txBody>
      </p:sp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700213"/>
            <a:ext cx="29527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6638" y="2492375"/>
            <a:ext cx="5567362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8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«В», 1 «В» класс</a:t>
            </a:r>
            <a:br>
              <a:rPr lang="ru-RU" sz="28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b="1" i="1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916113"/>
            <a:ext cx="5046663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84538"/>
            <a:ext cx="4110038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2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«В» доп. и 2 «Г» класс</a:t>
            </a:r>
            <a:br>
              <a:rPr lang="ru-RU" sz="32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Экологическая игра-викторина </a:t>
            </a:r>
            <a:br>
              <a:rPr lang="ru-RU" sz="32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«У нас Земля одна!»</a:t>
            </a:r>
            <a:r>
              <a:rPr lang="ru-RU" sz="4000" smtClean="0">
                <a:effectLst/>
              </a:rPr>
              <a:t> </a:t>
            </a:r>
          </a:p>
        </p:txBody>
      </p:sp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12875"/>
            <a:ext cx="303688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557338"/>
            <a:ext cx="3140075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4308475"/>
            <a:ext cx="3405187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Объект 1"/>
          <p:cNvSpPr>
            <a:spLocks noGrp="1"/>
          </p:cNvSpPr>
          <p:nvPr>
            <p:ph idx="4294967295"/>
          </p:nvPr>
        </p:nvSpPr>
        <p:spPr>
          <a:xfrm>
            <a:off x="0" y="1989138"/>
            <a:ext cx="8785225" cy="4176712"/>
          </a:xfrm>
        </p:spPr>
        <p:txBody>
          <a:bodyPr/>
          <a:lstStyle/>
          <a:p>
            <a:pPr lvl="1" eaLnBrk="1" hangingPunct="1"/>
            <a:r>
              <a:rPr lang="ru-RU" smtClean="0">
                <a:latin typeface="Calibri" pitchFamily="34" charset="0"/>
              </a:rPr>
              <a:t>формирование у обучающихся бережного отношения к природе и окружающей среде;</a:t>
            </a:r>
          </a:p>
          <a:p>
            <a:pPr lvl="1" eaLnBrk="1" hangingPunct="1"/>
            <a:r>
              <a:rPr lang="ru-RU" smtClean="0">
                <a:latin typeface="Calibri" pitchFamily="34" charset="0"/>
              </a:rPr>
              <a:t>развитие творческих способностей, воображения, памяти, речи, мыслительной деятельности, уверенности в себе, самостоятельности и инициативности;</a:t>
            </a:r>
          </a:p>
          <a:p>
            <a:pPr lvl="1" eaLnBrk="1" hangingPunct="1"/>
            <a:r>
              <a:rPr lang="ru-RU" smtClean="0">
                <a:latin typeface="Calibri" pitchFamily="34" charset="0"/>
              </a:rPr>
              <a:t>обогащение словарного запаса;</a:t>
            </a:r>
          </a:p>
          <a:p>
            <a:pPr lvl="1" eaLnBrk="1" hangingPunct="1"/>
            <a:r>
              <a:rPr lang="ru-RU" smtClean="0">
                <a:latin typeface="Calibri" pitchFamily="34" charset="0"/>
              </a:rPr>
              <a:t>повышение профессионального уровня педагогов;</a:t>
            </a:r>
          </a:p>
          <a:p>
            <a:pPr lvl="1" eaLnBrk="1" hangingPunct="1"/>
            <a:r>
              <a:rPr lang="ru-RU" smtClean="0">
                <a:latin typeface="Calibri" pitchFamily="34" charset="0"/>
              </a:rPr>
              <a:t>развитие коммуникативных навыков обучающихся;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Задачи</a:t>
            </a:r>
            <a:r>
              <a:rPr lang="ru-RU" sz="40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40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предметной недели: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92275" y="228600"/>
            <a:ext cx="7343775" cy="1150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2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«В», 4 «В» класс </a:t>
            </a:r>
            <a:br>
              <a:rPr lang="ru-RU" sz="32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Занятие: «Тайны и Чудеса природы»</a:t>
            </a:r>
          </a:p>
        </p:txBody>
      </p:sp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89138"/>
            <a:ext cx="345598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1557338"/>
            <a:ext cx="3170238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2924175"/>
            <a:ext cx="271780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ChangeArrowheads="1"/>
          </p:cNvSpPr>
          <p:nvPr/>
        </p:nvSpPr>
        <p:spPr bwMode="auto">
          <a:xfrm>
            <a:off x="395288" y="1700213"/>
            <a:ext cx="8459787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 i="1">
                <a:solidFill>
                  <a:schemeClr val="tx2"/>
                </a:solidFill>
              </a:rPr>
              <a:t>Программа предметной недели включала разнообразные мероприятия в: презентации, викторины, мастер-классы, беседы, игры, сценки. Предметная неделя открылась с анонса и целым рядом мероприятий  посвящённых  теме экологии и защиты окружающей среды. Обучающиеся классов с интеллектуальными нарушениями провели выставку рисунков и стенгазет. Педагогами проделана большая работа по подборке информации для данного мероприятия, которое содействовало развитию познавательного интереса обучающихся, повышению грамотности, творческих способностей, пополнению словарного запаса.</a:t>
            </a:r>
          </a:p>
          <a:p>
            <a:pPr algn="just"/>
            <a:r>
              <a:rPr lang="ru-RU" b="1" i="1">
                <a:solidFill>
                  <a:schemeClr val="tx2"/>
                </a:solidFill>
              </a:rPr>
              <a:t>Предметная неделя посвященная экологии «В согласии с природой – в согласии с собой»,</a:t>
            </a:r>
            <a:r>
              <a:rPr lang="ru-RU"/>
              <a:t> </a:t>
            </a:r>
            <a:r>
              <a:rPr lang="ru-RU" b="1" i="1">
                <a:solidFill>
                  <a:schemeClr val="tx2"/>
                </a:solidFill>
              </a:rPr>
              <a:t> способствовала росту мотивации к бережному отношению к окружающей среде, среди обучающихся классов с интеллектуальными нарушениями.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179388" indent="-98425" algn="just" eaLnBrk="1" hangingPunct="1">
              <a:defRPr/>
            </a:pPr>
            <a:r>
              <a:rPr lang="ru-RU" sz="18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Учащиеся 2 «В» и 3 «В» класса под руководством педагогов посмотрели презентацию   «Красная книга России»,  вспомнили животных, птиц, растения, которые надо беречь и охранять.   Провели «творческую   мастерскую»  по изготовлению запрещающих знаков по экологии </a:t>
            </a:r>
            <a:br>
              <a:rPr lang="ru-RU" sz="18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18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«Что нельзя делать в лесу».</a:t>
            </a:r>
            <a:r>
              <a:rPr lang="ru-RU" sz="4000" smtClean="0">
                <a:effectLst/>
                <a:latin typeface="Calibri" pitchFamily="34" charset="0"/>
              </a:rPr>
              <a:t> </a:t>
            </a:r>
          </a:p>
        </p:txBody>
      </p:sp>
      <p:pic>
        <p:nvPicPr>
          <p:cNvPr id="9218" name="Рисунок 23" descr="https://sun9-49.userapi.com/impg/qA2b53MMqRYtOuRe2ponRTWH7yT8jlgwZ7_TOA/UDUoOmZMmLk.jpg?size=900x1600&amp;quality=96&amp;sign=026eb8f879cc4bf34c0e1bf4d53bed4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2492375"/>
            <a:ext cx="280352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Рисунок 2" descr="https://sun9-33.userapi.com/impg/XkYSANl8p6ZcZV04Qjd7ejk8tg5Lq-idcorL8g/apiYSZ0L1g8.jpg?size=774x1032&amp;quality=96&amp;sign=9c03de404b50698747e7364c0b7a9a7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844675"/>
            <a:ext cx="323215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Заголовок 2"/>
          <p:cNvSpPr>
            <a:spLocks noGrp="1"/>
          </p:cNvSpPr>
          <p:nvPr>
            <p:ph type="title" idx="4294967295"/>
          </p:nvPr>
        </p:nvSpPr>
        <p:spPr bwMode="auto">
          <a:xfrm>
            <a:off x="395288" y="1989138"/>
            <a:ext cx="1800225" cy="381635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179388" indent="-98425" algn="just" eaLnBrk="1" hangingPunct="1"/>
            <a:r>
              <a:rPr lang="ru-RU" sz="2800" b="1" smtClean="0">
                <a:solidFill>
                  <a:schemeClr val="tx2"/>
                </a:solidFill>
                <a:effectLst/>
                <a:latin typeface="Calibri" pitchFamily="34" charset="0"/>
              </a:rPr>
              <a:t>2«В»</a:t>
            </a:r>
            <a:br>
              <a:rPr lang="ru-RU" sz="2800" b="1" smtClean="0">
                <a:solidFill>
                  <a:schemeClr val="tx2"/>
                </a:solidFill>
                <a:effectLst/>
                <a:latin typeface="Calibri" pitchFamily="34" charset="0"/>
              </a:rPr>
            </a:br>
            <a:r>
              <a:rPr lang="ru-RU" sz="2800" b="1" smtClean="0">
                <a:solidFill>
                  <a:schemeClr val="tx2"/>
                </a:solidFill>
                <a:effectLst/>
                <a:latin typeface="Calibri" pitchFamily="34" charset="0"/>
              </a:rPr>
              <a:t>3«В»</a:t>
            </a:r>
            <a:br>
              <a:rPr lang="ru-RU" sz="2800" b="1" smtClean="0">
                <a:solidFill>
                  <a:schemeClr val="tx2"/>
                </a:solidFill>
                <a:effectLst/>
                <a:latin typeface="Calibri" pitchFamily="34" charset="0"/>
              </a:rPr>
            </a:br>
            <a:r>
              <a:rPr lang="ru-RU" sz="2800" b="1" smtClean="0">
                <a:solidFill>
                  <a:schemeClr val="tx2"/>
                </a:solidFill>
                <a:effectLst/>
                <a:latin typeface="Calibri" pitchFamily="34" charset="0"/>
              </a:rPr>
              <a:t>класс  </a:t>
            </a:r>
            <a:br>
              <a:rPr lang="ru-RU" sz="2800" b="1" smtClean="0">
                <a:solidFill>
                  <a:schemeClr val="tx2"/>
                </a:solidFill>
                <a:effectLst/>
                <a:latin typeface="Calibri" pitchFamily="34" charset="0"/>
              </a:rPr>
            </a:br>
            <a:endParaRPr lang="ru-RU" sz="2800" b="1" i="1" u="sng" smtClean="0">
              <a:solidFill>
                <a:schemeClr val="tx2"/>
              </a:solidFill>
              <a:effectLst/>
              <a:latin typeface="Calibri" pitchFamily="34" charset="0"/>
            </a:endParaRPr>
          </a:p>
        </p:txBody>
      </p:sp>
      <p:pic>
        <p:nvPicPr>
          <p:cNvPr id="10242" name="Рисунок 4" descr="https://sun9-5.userapi.com/impg/dmgJfCmfwR0pMczCV0_ozdPUJjFKf9cEucg2Yg/U1s-8-SleXE.jpg?size=1600x900&amp;quality=96&amp;sign=1693ae72daf3e5290e7a67a8319ab53f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125538"/>
            <a:ext cx="6335712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Заголовок 2"/>
          <p:cNvSpPr>
            <a:spLocks noGrp="1"/>
          </p:cNvSpPr>
          <p:nvPr>
            <p:ph type="title" idx="4294967295"/>
          </p:nvPr>
        </p:nvSpPr>
        <p:spPr bwMode="auto">
          <a:xfrm>
            <a:off x="250825" y="1844675"/>
            <a:ext cx="2017713" cy="439261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179388" indent="-98425" algn="just" eaLnBrk="1" hangingPunct="1"/>
            <a:r>
              <a:rPr lang="ru-RU" sz="2800" b="1" smtClean="0">
                <a:solidFill>
                  <a:schemeClr val="tx2"/>
                </a:solidFill>
                <a:effectLst/>
                <a:latin typeface="Calibri" pitchFamily="34" charset="0"/>
              </a:rPr>
              <a:t>2«В»</a:t>
            </a:r>
            <a:br>
              <a:rPr lang="ru-RU" sz="2800" b="1" smtClean="0">
                <a:solidFill>
                  <a:schemeClr val="tx2"/>
                </a:solidFill>
                <a:effectLst/>
                <a:latin typeface="Calibri" pitchFamily="34" charset="0"/>
              </a:rPr>
            </a:br>
            <a:r>
              <a:rPr lang="ru-RU" sz="2800" b="1" smtClean="0">
                <a:solidFill>
                  <a:schemeClr val="tx2"/>
                </a:solidFill>
                <a:effectLst/>
                <a:latin typeface="Calibri" pitchFamily="34" charset="0"/>
              </a:rPr>
              <a:t>3«В»</a:t>
            </a:r>
            <a:br>
              <a:rPr lang="ru-RU" sz="2800" b="1" smtClean="0">
                <a:solidFill>
                  <a:schemeClr val="tx2"/>
                </a:solidFill>
                <a:effectLst/>
                <a:latin typeface="Calibri" pitchFamily="34" charset="0"/>
              </a:rPr>
            </a:br>
            <a:r>
              <a:rPr lang="ru-RU" sz="2800" b="1" smtClean="0">
                <a:solidFill>
                  <a:schemeClr val="tx2"/>
                </a:solidFill>
                <a:effectLst/>
                <a:latin typeface="Calibri" pitchFamily="34" charset="0"/>
              </a:rPr>
              <a:t>класс </a:t>
            </a:r>
            <a:endParaRPr lang="ru-RU" sz="2800" b="1" i="1" u="sng" smtClean="0">
              <a:solidFill>
                <a:schemeClr val="tx2"/>
              </a:solidFill>
              <a:effectLst/>
              <a:latin typeface="Calibri" pitchFamily="34" charset="0"/>
            </a:endParaRPr>
          </a:p>
        </p:txBody>
      </p:sp>
      <p:pic>
        <p:nvPicPr>
          <p:cNvPr id="11266" name="Рисунок 11" descr="https://sun9-34.userapi.com/impg/pUmVkOYZ48eDG8t0ogLJXeQ7MmOreynTf-hlZA/6O8tziepQZ0.jpg?size=774x1032&amp;quality=96&amp;sign=0a6fd55ba34e0d2b5466bca06128d72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333375"/>
            <a:ext cx="5157787" cy="604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Заголовок 2"/>
          <p:cNvSpPr>
            <a:spLocks noGrp="1"/>
          </p:cNvSpPr>
          <p:nvPr>
            <p:ph type="title" idx="4294967295"/>
          </p:nvPr>
        </p:nvSpPr>
        <p:spPr bwMode="auto">
          <a:xfrm>
            <a:off x="2700338" y="115888"/>
            <a:ext cx="6443662" cy="252095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179388" indent="-98425" algn="r" eaLnBrk="1" hangingPunct="1"/>
            <a:r>
              <a:rPr lang="ru-RU" sz="2400" smtClean="0">
                <a:solidFill>
                  <a:schemeClr val="tx2"/>
                </a:solidFill>
                <a:effectLst/>
                <a:latin typeface="Calibri" pitchFamily="34" charset="0"/>
              </a:rPr>
              <a:t>Просмотр экологической  сказки</a:t>
            </a:r>
            <a:br>
              <a:rPr lang="ru-RU" sz="2400" smtClean="0">
                <a:solidFill>
                  <a:schemeClr val="tx2"/>
                </a:solidFill>
                <a:effectLst/>
                <a:latin typeface="Calibri" pitchFamily="34" charset="0"/>
              </a:rPr>
            </a:br>
            <a:r>
              <a:rPr lang="ru-RU" sz="2400" smtClean="0">
                <a:solidFill>
                  <a:schemeClr val="tx2"/>
                </a:solidFill>
                <a:effectLst/>
                <a:latin typeface="Calibri" pitchFamily="34" charset="0"/>
              </a:rPr>
              <a:t>«Как звери лес спасли». Сказка создана педагогами детского сада № 16 и учителем-логопедом Надеиной А.В. После просмотра обсудили увиденное и определили главную мысль сказки.</a:t>
            </a:r>
            <a:r>
              <a:rPr lang="ru-RU" sz="4000" smtClean="0">
                <a:effectLst/>
                <a:latin typeface="Calibri" pitchFamily="34" charset="0"/>
              </a:rPr>
              <a:t> </a:t>
            </a:r>
          </a:p>
        </p:txBody>
      </p:sp>
      <p:sp>
        <p:nvSpPr>
          <p:cNvPr id="12290" name="Заголовок 2"/>
          <p:cNvSpPr>
            <a:spLocks/>
          </p:cNvSpPr>
          <p:nvPr/>
        </p:nvSpPr>
        <p:spPr bwMode="auto">
          <a:xfrm>
            <a:off x="468313" y="1844675"/>
            <a:ext cx="20161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 indent="-98425" algn="just"/>
            <a:r>
              <a:rPr lang="ru-RU" sz="2800" b="1">
                <a:solidFill>
                  <a:schemeClr val="tx2"/>
                </a:solidFill>
                <a:latin typeface="Calibri" pitchFamily="34" charset="0"/>
              </a:rPr>
              <a:t>2«В»</a:t>
            </a:r>
            <a:br>
              <a:rPr lang="ru-RU" sz="2800" b="1">
                <a:solidFill>
                  <a:schemeClr val="tx2"/>
                </a:solidFill>
                <a:latin typeface="Calibri" pitchFamily="34" charset="0"/>
              </a:rPr>
            </a:br>
            <a:endParaRPr lang="ru-RU" sz="2800" b="1">
              <a:solidFill>
                <a:schemeClr val="tx2"/>
              </a:solidFill>
            </a:endParaRPr>
          </a:p>
          <a:p>
            <a:pPr marL="179388" indent="-98425" algn="just"/>
            <a:r>
              <a:rPr lang="ru-RU" sz="2800" b="1">
                <a:solidFill>
                  <a:schemeClr val="tx2"/>
                </a:solidFill>
                <a:latin typeface="Calibri" pitchFamily="34" charset="0"/>
              </a:rPr>
              <a:t>3«В»</a:t>
            </a:r>
            <a:br>
              <a:rPr lang="ru-RU" sz="2800" b="1">
                <a:solidFill>
                  <a:schemeClr val="tx2"/>
                </a:solidFill>
                <a:latin typeface="Calibri" pitchFamily="34" charset="0"/>
              </a:rPr>
            </a:br>
            <a:endParaRPr lang="ru-RU" sz="2800" b="1">
              <a:solidFill>
                <a:schemeClr val="tx2"/>
              </a:solidFill>
            </a:endParaRPr>
          </a:p>
          <a:p>
            <a:pPr marL="179388" indent="-98425" algn="just"/>
            <a:r>
              <a:rPr lang="ru-RU" sz="2800" b="1">
                <a:solidFill>
                  <a:schemeClr val="tx2"/>
                </a:solidFill>
              </a:rPr>
              <a:t>4 «В»</a:t>
            </a:r>
          </a:p>
          <a:p>
            <a:pPr marL="179388" indent="-98425" algn="just"/>
            <a:r>
              <a:rPr lang="ru-RU" sz="2800" b="1">
                <a:solidFill>
                  <a:schemeClr val="tx2"/>
                </a:solidFill>
                <a:latin typeface="Calibri" pitchFamily="34" charset="0"/>
              </a:rPr>
              <a:t>класс </a:t>
            </a:r>
            <a:endParaRPr lang="ru-RU" sz="2800" b="1" i="1" u="sng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2291" name="Рисунок 9" descr="https://sun9-25.userapi.com/impg/uisxwnzBO59L6MExR1LaWS4MJ9tgVVn9acSONw/W6ZBgEd18nY.jpg?size=1600x900&amp;quality=96&amp;sign=b6b9187e176063dae9831f4bb832993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2524125"/>
            <a:ext cx="5689600" cy="420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187450" y="333375"/>
            <a:ext cx="7704138" cy="31670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838200" indent="-838200" eaLnBrk="1" hangingPunct="1">
              <a:defRPr/>
            </a:pPr>
            <a:r>
              <a:rPr lang="ru-RU" sz="18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18.03 2021 года – Прошло внеклассное мероприятие «Путешествие по экологической тропе». Учащиеся 2,3,4 «в» классов усвоили, что экология – это  наука, которая учит бережному отношению к окружающему миру.  Поняли, что в исчезновении птиц и животных в лесах виноваты люди. Рассказали о значении  знаков-символов, напоминающих о поведении человека в природе, а также в игровой форме помогли лесу вернуть былую красоту, птиц и животных.</a:t>
            </a:r>
          </a:p>
        </p:txBody>
      </p:sp>
      <p:pic>
        <p:nvPicPr>
          <p:cNvPr id="13314" name="Рисунок 16" descr="https://sun9-1.userapi.com/impg/1llKNheAHqeivRZpAfbZayo5sowf4YTK-dFrSA/ZD1mKmn3dm8.jpg?size=774x1032&amp;quality=96&amp;sign=e9432ac6caf6b5c8a228c561c97e5a00&amp;type=album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3141663"/>
            <a:ext cx="2460625" cy="3527425"/>
          </a:xfrm>
        </p:spPr>
      </p:pic>
      <p:sp>
        <p:nvSpPr>
          <p:cNvPr id="13315" name="Объект 5"/>
          <p:cNvSpPr>
            <a:spLocks/>
          </p:cNvSpPr>
          <p:nvPr/>
        </p:nvSpPr>
        <p:spPr bwMode="auto">
          <a:xfrm>
            <a:off x="4356100" y="3573463"/>
            <a:ext cx="30956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ru-RU" sz="2400">
              <a:solidFill>
                <a:srgbClr val="34AC8B"/>
              </a:solidFill>
              <a:latin typeface="Calibri" pitchFamily="34" charset="0"/>
            </a:endParaRP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6659563" y="3141663"/>
            <a:ext cx="22320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tx2"/>
                </a:solidFill>
              </a:rPr>
              <a:t>2«В»</a:t>
            </a:r>
            <a:br>
              <a:rPr lang="ru-RU" sz="2000" b="1">
                <a:solidFill>
                  <a:schemeClr val="tx2"/>
                </a:solidFill>
              </a:rPr>
            </a:br>
            <a:endParaRPr lang="ru-RU" sz="2000" b="1">
              <a:solidFill>
                <a:schemeClr val="tx2"/>
              </a:solidFill>
            </a:endParaRPr>
          </a:p>
          <a:p>
            <a:pPr algn="ctr"/>
            <a:r>
              <a:rPr lang="ru-RU" sz="2000" b="1">
                <a:solidFill>
                  <a:schemeClr val="tx2"/>
                </a:solidFill>
              </a:rPr>
              <a:t>3«В»</a:t>
            </a:r>
            <a:br>
              <a:rPr lang="ru-RU" sz="2000" b="1">
                <a:solidFill>
                  <a:schemeClr val="tx2"/>
                </a:solidFill>
              </a:rPr>
            </a:br>
            <a:endParaRPr lang="ru-RU" sz="2000" b="1">
              <a:solidFill>
                <a:schemeClr val="tx2"/>
              </a:solidFill>
            </a:endParaRPr>
          </a:p>
          <a:p>
            <a:pPr algn="ctr"/>
            <a:r>
              <a:rPr lang="ru-RU" sz="2000" b="1">
                <a:solidFill>
                  <a:schemeClr val="tx2"/>
                </a:solidFill>
              </a:rPr>
              <a:t>4 «В»</a:t>
            </a:r>
          </a:p>
          <a:p>
            <a:pPr algn="ctr"/>
            <a:r>
              <a:rPr lang="ru-RU" sz="2000" b="1">
                <a:solidFill>
                  <a:schemeClr val="tx2"/>
                </a:solidFill>
              </a:rPr>
              <a:t>класс</a:t>
            </a:r>
          </a:p>
        </p:txBody>
      </p:sp>
      <p:pic>
        <p:nvPicPr>
          <p:cNvPr id="13317" name="Рисунок 18" descr="https://sun9-7.userapi.com/impg/QodgJFmJJILpXaNoIdqU98cnLxfZkFu4704Ybg/agQi8WSvXzI.jpg?size=1600x900&amp;quality=96&amp;sign=4a79c4d723323a0f1c920d39bf36628a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3789363"/>
            <a:ext cx="4249737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9" descr="https://sun9-72.userapi.com/impg/-kaiXo3k4chGGgFFIumfg6Zv6f__mKXH5rxYtA/KdYi0IvQvgM.jpg?size=774x1032&amp;quality=96&amp;sign=0731110c186c7a90bda3b6b7e24ea008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989138"/>
            <a:ext cx="25717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13" descr="https://sun9-72.userapi.com/impg/ByNLYDeATONdZJ7ZhxrJA0iogd_JVls1d_ZCaw/M-yHRAQlCUI.jpg?size=774x1032&amp;quality=96&amp;sign=5a041f4327c103d8fe50ee0567499c00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260350"/>
            <a:ext cx="26003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20" descr="https://sun9-9.userapi.com/impg/9xd_1T8IvQ6SZak7l14NBgyBMFhjmTWHGDH4Yw/GzAq-2gSvx8.jpg?size=774x1032&amp;quality=96&amp;sign=1e841b6c86c2bff52327a7b2303185f9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844675"/>
            <a:ext cx="24003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132138" y="6080125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 i="1">
                <a:solidFill>
                  <a:schemeClr val="tx2"/>
                </a:solidFill>
              </a:rPr>
              <a:t>4 «В» и 3 «В» класс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eeb6d52fc8a19b293465edfbe4d31e3b299c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ема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2826</TotalTime>
  <Words>525</Words>
  <Application>Microsoft Office PowerPoint</Application>
  <PresentationFormat>Экран (4:3)</PresentationFormat>
  <Paragraphs>50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Тема Office</vt:lpstr>
      <vt:lpstr>Тема Office</vt:lpstr>
      <vt:lpstr>Предметная неделя   МО педагогов «В» и «Г» классов «Экология.  В согласии с природой – в согласии с собой»</vt:lpstr>
      <vt:lpstr>Предметная неделя проходила с 15 по 19 марта 2021 года</vt:lpstr>
      <vt:lpstr>Задачи предметной недели:</vt:lpstr>
      <vt:lpstr>Учащиеся 2 «В» и 3 «В» класса под руководством педагогов посмотрели презентацию   «Красная книга России»,  вспомнили животных, птиц, растения, которые надо беречь и охранять.   Провели «творческую   мастерскую»  по изготовлению запрещающих знаков по экологии  «Что нельзя делать в лесу». </vt:lpstr>
      <vt:lpstr>2«В» 3«В» класс   </vt:lpstr>
      <vt:lpstr>2«В» 3«В» класс </vt:lpstr>
      <vt:lpstr>Просмотр экологической  сказки «Как звери лес спасли». Сказка создана педагогами детского сада № 16 и учителем-логопедом Надеиной А.В. После просмотра обсудили увиденное и определили главную мысль сказки. </vt:lpstr>
      <vt:lpstr>18.03 2021 года – Прошло внеклассное мероприятие «Путешествие по экологической тропе». Учащиеся 2,3,4 «в» классов усвоили, что экология – это  наука, которая учит бережному отношению к окружающему миру.  Поняли, что в исчезновении птиц и животных в лесах виноваты люди. Рассказали о значении  знаков-символов, напоминающих о поведении человека в природе, а также в игровой форме помогли лесу вернуть былую красоту, птиц и животных.</vt:lpstr>
      <vt:lpstr>Слайд 9</vt:lpstr>
      <vt:lpstr> С 15.03 по 19.03 2021 состоялась выставка стенгазет, рисунков, творческих работ.</vt:lpstr>
      <vt:lpstr>Слайд 11</vt:lpstr>
      <vt:lpstr>Слайд 12</vt:lpstr>
      <vt:lpstr>«Давайте беречь нашу природу»</vt:lpstr>
      <vt:lpstr>Слайд 14</vt:lpstr>
      <vt:lpstr>Подготовка к открытому занятию  "Лес - наше богатство".</vt:lpstr>
      <vt:lpstr>Брейн ринг "Экологический калейдоскоп".Принимали участие 7 «В»,8 «В» и 9 «В» классы. Обучающиеся разделились на две команды:"Смайлики" и"Мячики". Закрепили знания по экологии.</vt:lpstr>
      <vt:lpstr>Слайд 17</vt:lpstr>
      <vt:lpstr>В 7 «В»,8 «В» и 9 «В» классах прошла игра «Поле чудес»</vt:lpstr>
      <vt:lpstr>Слайд 19</vt:lpstr>
      <vt:lpstr>4 «В», 3 «В» Занятие-беседа «Тайны и чудеса природы»</vt:lpstr>
      <vt:lpstr>Викторина «Знатоки природы» 2 «В» и 3 «В» класс</vt:lpstr>
      <vt:lpstr>Слайд 22</vt:lpstr>
      <vt:lpstr>1 «В» доп. и 2 «Г» класс   Мастер-класс "Береги планету".</vt:lpstr>
      <vt:lpstr>1 «В» доп. и 2 «Г» класс</vt:lpstr>
      <vt:lpstr>7 «в», 8 «в», 9 «в» класс «Викторина по экологии»</vt:lpstr>
      <vt:lpstr>7 «В», 8 «В», 9 «В» класс</vt:lpstr>
      <vt:lpstr> 2 «В», 1 «В» класс Занятие «Лес - наше богатство»</vt:lpstr>
      <vt:lpstr>2 «В», 1 «В» класс </vt:lpstr>
      <vt:lpstr>1 «В» доп. и 2 «Г» класс Экологическая игра-викторина  «У нас Земля одна!» </vt:lpstr>
      <vt:lpstr>3 «В», 4 «В» класс  Занятие: «Тайны и Чудеса природы»</vt:lpstr>
      <vt:lpstr>Слайд 31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Экология города</dc:title>
  <dc:creator>obstinate</dc:creator>
  <dc:description>Шаблон презентации с сайта https://presentation-creation.ru/</dc:description>
  <cp:lastModifiedBy>user</cp:lastModifiedBy>
  <cp:revision>1187</cp:revision>
  <dcterms:created xsi:type="dcterms:W3CDTF">2018-02-25T09:09:03Z</dcterms:created>
  <dcterms:modified xsi:type="dcterms:W3CDTF">2021-04-01T08:03:40Z</dcterms:modified>
</cp:coreProperties>
</file>