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3" r:id="rId18"/>
    <p:sldId id="274" r:id="rId19"/>
    <p:sldId id="272" r:id="rId20"/>
    <p:sldId id="276" r:id="rId21"/>
    <p:sldId id="277" r:id="rId22"/>
    <p:sldId id="281" r:id="rId23"/>
    <p:sldId id="278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8" r:id="rId50"/>
    <p:sldId id="306" r:id="rId51"/>
    <p:sldId id="307" r:id="rId52"/>
    <p:sldId id="309" r:id="rId53"/>
    <p:sldId id="310" r:id="rId54"/>
    <p:sldId id="31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1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ладеют ли наши дети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спонтанной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речью?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752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Итоговое  собеседование – допуск к государственной итоговой аттестации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9 классе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560" t="15018" r="1579" b="9524"/>
          <a:stretch>
            <a:fillRect/>
          </a:stretch>
        </p:blipFill>
        <p:spPr bwMode="auto">
          <a:xfrm>
            <a:off x="323528" y="764704"/>
            <a:ext cx="8496944" cy="577109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853" t="34555" r="50879" b="32967"/>
          <a:stretch>
            <a:fillRect/>
          </a:stretch>
        </p:blipFill>
        <p:spPr bwMode="auto">
          <a:xfrm>
            <a:off x="539552" y="1052736"/>
            <a:ext cx="4680520" cy="453650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2663" t="61080" r="66492" b="4008"/>
          <a:stretch>
            <a:fillRect/>
          </a:stretch>
        </p:blipFill>
        <p:spPr bwMode="auto">
          <a:xfrm>
            <a:off x="5364088" y="620688"/>
            <a:ext cx="3456384" cy="417646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251" t="36813" r="42727" b="35323"/>
          <a:stretch>
            <a:fillRect/>
          </a:stretch>
        </p:blipFill>
        <p:spPr bwMode="auto">
          <a:xfrm>
            <a:off x="179512" y="1052736"/>
            <a:ext cx="80648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354" t="36649" r="18598" b="32784"/>
          <a:stretch>
            <a:fillRect/>
          </a:stretch>
        </p:blipFill>
        <p:spPr bwMode="auto">
          <a:xfrm>
            <a:off x="323528" y="980728"/>
            <a:ext cx="8424936" cy="309634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2" cstate="print"/>
          <a:srcRect l="12354" t="25275" r="60648" b="63189"/>
          <a:stretch>
            <a:fillRect/>
          </a:stretch>
        </p:blipFill>
        <p:spPr bwMode="auto">
          <a:xfrm>
            <a:off x="3563888" y="3212976"/>
            <a:ext cx="4961328" cy="280831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766" t="11905" r="1064" b="44872"/>
          <a:stretch>
            <a:fillRect/>
          </a:stretch>
        </p:blipFill>
        <p:spPr bwMode="auto">
          <a:xfrm>
            <a:off x="251520" y="764704"/>
            <a:ext cx="871296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5085184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663" t="20879" b="30189"/>
          <a:stretch>
            <a:fillRect/>
          </a:stretch>
        </p:blipFill>
        <p:spPr bwMode="auto">
          <a:xfrm>
            <a:off x="251520" y="116632"/>
            <a:ext cx="8351964" cy="352839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2560" t="22173" r="41565" b="37363"/>
          <a:stretch>
            <a:fillRect/>
          </a:stretch>
        </p:blipFill>
        <p:spPr bwMode="auto">
          <a:xfrm>
            <a:off x="3131840" y="3789040"/>
            <a:ext cx="50405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457" t="9524" r="1120" b="10511"/>
          <a:stretch>
            <a:fillRect/>
          </a:stretch>
        </p:blipFill>
        <p:spPr bwMode="auto">
          <a:xfrm>
            <a:off x="251520" y="1268760"/>
            <a:ext cx="87129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251" t="32521" b="16935"/>
          <a:stretch>
            <a:fillRect/>
          </a:stretch>
        </p:blipFill>
        <p:spPr bwMode="auto">
          <a:xfrm>
            <a:off x="323528" y="1052736"/>
            <a:ext cx="82809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2869" t="30037" r="35798" b="34509"/>
          <a:stretch>
            <a:fillRect/>
          </a:stretch>
        </p:blipFill>
        <p:spPr bwMode="auto">
          <a:xfrm>
            <a:off x="3347864" y="4149080"/>
            <a:ext cx="48245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560" t="20696" r="48353" b="26374"/>
          <a:stretch>
            <a:fillRect/>
          </a:stretch>
        </p:blipFill>
        <p:spPr bwMode="auto">
          <a:xfrm>
            <a:off x="599009" y="1340768"/>
            <a:ext cx="3612951" cy="417646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2663" t="35348" r="-618" b="15176"/>
          <a:stretch>
            <a:fillRect/>
          </a:stretch>
        </p:blipFill>
        <p:spPr bwMode="auto">
          <a:xfrm>
            <a:off x="251520" y="836712"/>
            <a:ext cx="8640960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486429"/>
            <a:ext cx="8352928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</a:pPr>
            <a:r>
              <a:rPr lang="ru-RU" sz="4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ложно говорить </a:t>
            </a: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том, чего не </a:t>
            </a: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знаешь. 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</a:pPr>
            <a:r>
              <a:rPr lang="ru-RU" sz="4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рудно строить диалог</a:t>
            </a: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аргументировать, дискутировать, </a:t>
            </a:r>
            <a:endParaRPr lang="ru-RU" sz="4000" b="1" i="1" cap="all" spc="25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</a:pP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4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привык обсуждать серьёзные проблемы.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560" t="19128" r="53952" b="33700"/>
          <a:stretch>
            <a:fillRect/>
          </a:stretch>
        </p:blipFill>
        <p:spPr bwMode="auto">
          <a:xfrm>
            <a:off x="251520" y="836712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2663" t="13478" r="44348" b="20662"/>
          <a:stretch>
            <a:fillRect/>
          </a:stretch>
        </p:blipFill>
        <p:spPr bwMode="auto">
          <a:xfrm>
            <a:off x="2915816" y="2060848"/>
            <a:ext cx="5760640" cy="399994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t="11684" r="30473" b="54762"/>
          <a:stretch>
            <a:fillRect/>
          </a:stretch>
        </p:blipFill>
        <p:spPr bwMode="auto">
          <a:xfrm>
            <a:off x="539552" y="908720"/>
            <a:ext cx="7992888" cy="446449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457" t="29374" r="49493" b="21951"/>
          <a:stretch>
            <a:fillRect/>
          </a:stretch>
        </p:blipFill>
        <p:spPr bwMode="auto">
          <a:xfrm>
            <a:off x="323528" y="1052736"/>
            <a:ext cx="4248472" cy="367240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2560" t="12860" r="57414" b="37179"/>
          <a:stretch>
            <a:fillRect/>
          </a:stretch>
        </p:blipFill>
        <p:spPr bwMode="auto">
          <a:xfrm>
            <a:off x="4427984" y="2564904"/>
            <a:ext cx="3600400" cy="309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697" t="19790" r="51623" b="47182"/>
          <a:stretch>
            <a:fillRect/>
          </a:stretch>
        </p:blipFill>
        <p:spPr bwMode="auto">
          <a:xfrm>
            <a:off x="467544" y="908720"/>
            <a:ext cx="7488832" cy="446449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3065" t="63565" r="-66" b="16907"/>
          <a:stretch>
            <a:fillRect/>
          </a:stretch>
        </p:blipFill>
        <p:spPr bwMode="auto">
          <a:xfrm>
            <a:off x="251520" y="1700808"/>
            <a:ext cx="8784976" cy="403244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2697" t="8746" r="46148" b="26212"/>
          <a:stretch>
            <a:fillRect/>
          </a:stretch>
        </p:blipFill>
        <p:spPr bwMode="auto">
          <a:xfrm>
            <a:off x="1835696" y="1196752"/>
            <a:ext cx="6336704" cy="489654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2771" t="14684" r="53801" b="12814"/>
          <a:stretch>
            <a:fillRect/>
          </a:stretch>
        </p:blipFill>
        <p:spPr bwMode="auto">
          <a:xfrm>
            <a:off x="1115616" y="764704"/>
            <a:ext cx="6912768" cy="568863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642" t="35702" r="28483" b="9874"/>
          <a:stretch>
            <a:fillRect/>
          </a:stretch>
        </p:blipFill>
        <p:spPr bwMode="auto">
          <a:xfrm>
            <a:off x="251520" y="980728"/>
            <a:ext cx="8424936" cy="504056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5755" t="19560" r="967" b="12642"/>
          <a:stretch>
            <a:fillRect/>
          </a:stretch>
        </p:blipFill>
        <p:spPr bwMode="auto">
          <a:xfrm>
            <a:off x="323528" y="836712"/>
            <a:ext cx="8568952" cy="482453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877272"/>
            <a:ext cx="307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См. следующую страницу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5755" t="9874" r="28033" b="5312"/>
          <a:stretch>
            <a:fillRect/>
          </a:stretch>
        </p:blipFill>
        <p:spPr bwMode="auto">
          <a:xfrm>
            <a:off x="611560" y="836712"/>
            <a:ext cx="74888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5536" y="260648"/>
            <a:ext cx="835292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одители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узнают много интересного и сами поймут, чем могут быть полезны своим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детям, слушая:</a:t>
            </a:r>
          </a:p>
          <a:p>
            <a:pPr marL="352425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800" b="1" i="1" u="sng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читают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i="1" u="sng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пересказывают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предложенный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текст;</a:t>
            </a:r>
          </a:p>
          <a:p>
            <a:pPr marL="352425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r>
              <a:rPr lang="ru-RU" sz="2800" b="1" i="1" u="sng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рассуждают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проблемному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вопросу;</a:t>
            </a:r>
          </a:p>
          <a:p>
            <a:pPr marL="352425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r>
              <a:rPr lang="ru-RU" sz="2800" b="1" i="1" u="sng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рассказывают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посещении музея или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театра,</a:t>
            </a:r>
          </a:p>
          <a:p>
            <a:pPr marL="352425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r>
              <a:rPr lang="ru-RU" sz="2800" b="1" i="1" u="sng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ВСПОМИНАЮТ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 запомнившейся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экскурсии или походе, о любимой книге или фильме…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0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3819" t="9422" r="935" b="3090"/>
          <a:stretch>
            <a:fillRect/>
          </a:stretch>
        </p:blipFill>
        <p:spPr bwMode="auto">
          <a:xfrm>
            <a:off x="179512" y="620688"/>
            <a:ext cx="87129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96136" y="6021288"/>
            <a:ext cx="307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См. следующую страницу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4198" t="58302" r="36769" b="4340"/>
          <a:stretch>
            <a:fillRect/>
          </a:stretch>
        </p:blipFill>
        <p:spPr bwMode="auto">
          <a:xfrm>
            <a:off x="179512" y="1124744"/>
            <a:ext cx="8496944" cy="3672408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198" t="23711" r="42217" b="20943"/>
          <a:stretch>
            <a:fillRect/>
          </a:stretch>
        </p:blipFill>
        <p:spPr bwMode="auto">
          <a:xfrm>
            <a:off x="323528" y="908720"/>
            <a:ext cx="52565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3562" t="28947" r="42363" b="14967"/>
          <a:stretch>
            <a:fillRect/>
          </a:stretch>
        </p:blipFill>
        <p:spPr bwMode="auto">
          <a:xfrm>
            <a:off x="3779912" y="1700808"/>
            <a:ext cx="4896544" cy="439248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198" t="8491" r="583" b="8491"/>
          <a:stretch>
            <a:fillRect/>
          </a:stretch>
        </p:blipFill>
        <p:spPr bwMode="auto">
          <a:xfrm>
            <a:off x="179512" y="764704"/>
            <a:ext cx="871296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198" t="18176" r="46109" b="27862"/>
          <a:stretch>
            <a:fillRect/>
          </a:stretch>
        </p:blipFill>
        <p:spPr bwMode="auto">
          <a:xfrm>
            <a:off x="323528" y="836712"/>
            <a:ext cx="5256584" cy="367240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4198" t="18176" r="34434" b="19560"/>
          <a:stretch>
            <a:fillRect/>
          </a:stretch>
        </p:blipFill>
        <p:spPr bwMode="auto">
          <a:xfrm>
            <a:off x="3707904" y="1844824"/>
            <a:ext cx="5292080" cy="403244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4198" t="16792" r="44552" b="11258"/>
          <a:stretch>
            <a:fillRect/>
          </a:stretch>
        </p:blipFill>
        <p:spPr bwMode="auto">
          <a:xfrm>
            <a:off x="395536" y="836712"/>
            <a:ext cx="4104456" cy="410445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4546" t="40794" r="46329" b="23555"/>
          <a:stretch>
            <a:fillRect/>
          </a:stretch>
        </p:blipFill>
        <p:spPr bwMode="auto">
          <a:xfrm>
            <a:off x="3923928" y="1700808"/>
            <a:ext cx="4896544" cy="453650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4198" t="23711" r="583" b="40314"/>
          <a:stretch>
            <a:fillRect/>
          </a:stretch>
        </p:blipFill>
        <p:spPr bwMode="auto">
          <a:xfrm>
            <a:off x="179512" y="1052736"/>
            <a:ext cx="86409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4198" t="22327" r="583" b="23711"/>
          <a:stretch>
            <a:fillRect/>
          </a:stretch>
        </p:blipFill>
        <p:spPr bwMode="auto">
          <a:xfrm>
            <a:off x="323528" y="980728"/>
            <a:ext cx="8568952" cy="475252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198" t="22327" r="47665" b="26478"/>
          <a:stretch>
            <a:fillRect/>
          </a:stretch>
        </p:blipFill>
        <p:spPr bwMode="auto">
          <a:xfrm>
            <a:off x="467544" y="908720"/>
            <a:ext cx="5256584" cy="410445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642" t="9874" b="4340"/>
          <a:stretch>
            <a:fillRect/>
          </a:stretch>
        </p:blipFill>
        <p:spPr bwMode="auto">
          <a:xfrm>
            <a:off x="179512" y="836712"/>
            <a:ext cx="8568952" cy="554461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51520" y="260648"/>
            <a:ext cx="856895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братитесь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сайту «ФИПИ», кликните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иконку «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ткрытый банк оценочных средств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русскому языку»  и дальше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ссылку «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ерейти в открытый банк оценочных средств по русскому языку (II-IV; V-IX; X-XI классы)».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6455" t="8358" r="15377" b="18511"/>
          <a:stretch>
            <a:fillRect/>
          </a:stretch>
        </p:blipFill>
        <p:spPr bwMode="auto">
          <a:xfrm>
            <a:off x="683568" y="2276872"/>
            <a:ext cx="64807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 rot="9819247">
            <a:off x="7029667" y="5074659"/>
            <a:ext cx="978408" cy="2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642" t="16792" r="44552" b="19560"/>
          <a:stretch>
            <a:fillRect/>
          </a:stretch>
        </p:blipFill>
        <p:spPr bwMode="auto">
          <a:xfrm>
            <a:off x="395536" y="980728"/>
            <a:ext cx="5112568" cy="352839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4003" t="23522" r="46304" b="25283"/>
          <a:stretch>
            <a:fillRect/>
          </a:stretch>
        </p:blipFill>
        <p:spPr bwMode="auto">
          <a:xfrm>
            <a:off x="3707904" y="2060848"/>
            <a:ext cx="5256584" cy="4032448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19560" r="2524" b="8491"/>
          <a:stretch>
            <a:fillRect/>
          </a:stretch>
        </p:blipFill>
        <p:spPr bwMode="auto">
          <a:xfrm>
            <a:off x="251520" y="908720"/>
            <a:ext cx="87129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23711" r="583" b="15409"/>
          <a:stretch>
            <a:fillRect/>
          </a:stretch>
        </p:blipFill>
        <p:spPr bwMode="auto">
          <a:xfrm>
            <a:off x="395536" y="1052736"/>
            <a:ext cx="8496944" cy="482453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25094" r="583" b="22327"/>
          <a:stretch>
            <a:fillRect/>
          </a:stretch>
        </p:blipFill>
        <p:spPr bwMode="auto">
          <a:xfrm>
            <a:off x="251520" y="836712"/>
            <a:ext cx="86409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198" t="23711" r="46109" b="9874"/>
          <a:stretch>
            <a:fillRect/>
          </a:stretch>
        </p:blipFill>
        <p:spPr bwMode="auto">
          <a:xfrm>
            <a:off x="179512" y="836712"/>
            <a:ext cx="3960440" cy="3816424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3758" t="10123" r="47777" b="24080"/>
          <a:stretch>
            <a:fillRect/>
          </a:stretch>
        </p:blipFill>
        <p:spPr bwMode="auto">
          <a:xfrm>
            <a:off x="3707904" y="1916832"/>
            <a:ext cx="4536504" cy="396044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9874" r="45330" b="26478"/>
          <a:stretch>
            <a:fillRect/>
          </a:stretch>
        </p:blipFill>
        <p:spPr bwMode="auto">
          <a:xfrm>
            <a:off x="179512" y="836712"/>
            <a:ext cx="3960440" cy="3672408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4198" t="9874" r="45330" b="18176"/>
          <a:stretch>
            <a:fillRect/>
          </a:stretch>
        </p:blipFill>
        <p:spPr bwMode="auto">
          <a:xfrm>
            <a:off x="3635896" y="1916832"/>
            <a:ext cx="4896544" cy="410445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25094" r="1162" b="11258"/>
          <a:stretch>
            <a:fillRect/>
          </a:stretch>
        </p:blipFill>
        <p:spPr bwMode="auto">
          <a:xfrm>
            <a:off x="323528" y="836712"/>
            <a:ext cx="8568952" cy="532859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393" t="15220" r="48249" b="19749"/>
          <a:stretch>
            <a:fillRect/>
          </a:stretch>
        </p:blipFill>
        <p:spPr bwMode="auto">
          <a:xfrm>
            <a:off x="395536" y="764704"/>
            <a:ext cx="460851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4009" t="13356" r="43963" b="21612"/>
          <a:stretch>
            <a:fillRect/>
          </a:stretch>
        </p:blipFill>
        <p:spPr bwMode="auto">
          <a:xfrm>
            <a:off x="3779912" y="1772816"/>
            <a:ext cx="4752528" cy="432048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18176" r="45330" b="14025"/>
          <a:stretch>
            <a:fillRect/>
          </a:stretch>
        </p:blipFill>
        <p:spPr bwMode="auto">
          <a:xfrm>
            <a:off x="539552" y="908720"/>
            <a:ext cx="4032448" cy="3816424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4198" t="18176" r="52335" b="12642"/>
          <a:stretch>
            <a:fillRect/>
          </a:stretch>
        </p:blipFill>
        <p:spPr bwMode="auto">
          <a:xfrm>
            <a:off x="3779912" y="1484784"/>
            <a:ext cx="4752528" cy="4536504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198" t="9874" r="1362" b="34780"/>
          <a:stretch>
            <a:fillRect/>
          </a:stretch>
        </p:blipFill>
        <p:spPr bwMode="auto">
          <a:xfrm>
            <a:off x="179512" y="980728"/>
            <a:ext cx="8712968" cy="4896544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15779" t="8018" r="16568" b="3783"/>
          <a:stretch>
            <a:fillRect/>
          </a:stretch>
        </p:blipFill>
        <p:spPr bwMode="auto">
          <a:xfrm>
            <a:off x="683568" y="476672"/>
            <a:ext cx="784887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 rot="9819247">
            <a:off x="5949548" y="2626386"/>
            <a:ext cx="978408" cy="207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4393" t="13837" r="1167" b="16981"/>
          <a:stretch>
            <a:fillRect/>
          </a:stretch>
        </p:blipFill>
        <p:spPr bwMode="auto">
          <a:xfrm>
            <a:off x="323528" y="836712"/>
            <a:ext cx="8640960" cy="525658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77" y="188640"/>
            <a:ext cx="15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782" t="13836" r="1162" b="16981"/>
          <a:stretch>
            <a:fillRect/>
          </a:stretch>
        </p:blipFill>
        <p:spPr bwMode="auto">
          <a:xfrm>
            <a:off x="251520" y="836712"/>
            <a:ext cx="8568952" cy="511256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4003" t="9686" b="29434"/>
          <a:stretch>
            <a:fillRect/>
          </a:stretch>
        </p:blipFill>
        <p:spPr bwMode="auto">
          <a:xfrm>
            <a:off x="395536" y="836712"/>
            <a:ext cx="8568952" cy="518457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1411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1411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98" t="14025" r="583" b="2956"/>
          <a:stretch>
            <a:fillRect/>
          </a:stretch>
        </p:blipFill>
        <p:spPr bwMode="auto">
          <a:xfrm>
            <a:off x="395536" y="764704"/>
            <a:ext cx="84969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4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Желаем успешно пройти итоговое собеседование!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11694" r="65974" b="6447"/>
          <a:stretch>
            <a:fillRect/>
          </a:stretch>
        </p:blipFill>
        <p:spPr bwMode="auto">
          <a:xfrm>
            <a:off x="755576" y="2276872"/>
            <a:ext cx="4176464" cy="40324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260648"/>
            <a:ext cx="8496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ущественную помощь могут оказать родители, если попробуют вместе с детьми открыть и выполнить хотя бы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несколько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заданий раздела «Говорение» в любом классе, начиная со 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8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9.</a:t>
            </a:r>
            <a:endParaRPr lang="ru-RU" sz="2000" b="1" i="1" cap="all" spc="25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23928" y="2555032"/>
            <a:ext cx="468052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каждом классе представлены задания, ответы к ним и критерии оценивания каждого задания по четырём видам речевой деятельности (чтение, письмо, слушание, говорение), а также основным разделам науки о языке.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3528" y="373306"/>
            <a:ext cx="828092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римеры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некоторых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задании              из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разных классов помогут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понять       в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общих чертах круг возможных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тем, вопросов и уровень подготовленности выпускника             к участию в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СОБЕСЕДОВАНИИ, то есть уровень владения родной речью, а также уровень общего развития, кругозора, начитанности подростка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cap="all" spc="25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лавное  - это будет </a:t>
            </a:r>
            <a:r>
              <a:rPr lang="ru-RU" sz="2400" b="1" i="1" u="sng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общение, </a:t>
            </a:r>
            <a:r>
              <a:rPr lang="ru-RU" sz="24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которое не только поможет вашему сыну или дочери увереннее чувствовать себя       в будущем, но и вам откроет много нового и интересного в юном поколении.  </a:t>
            </a:r>
            <a:endParaRPr lang="ru-RU" sz="2400" b="1" i="1" cap="all" spc="25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104" t="11355" r="48558" b="30948"/>
          <a:stretch>
            <a:fillRect/>
          </a:stretch>
        </p:blipFill>
        <p:spPr bwMode="auto">
          <a:xfrm>
            <a:off x="683568" y="908720"/>
            <a:ext cx="6120680" cy="518457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09546"/>
            <a:ext cx="2232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cap="all" spc="2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4464" t="22344" r="52120" b="19953"/>
          <a:stretch>
            <a:fillRect/>
          </a:stretch>
        </p:blipFill>
        <p:spPr bwMode="auto">
          <a:xfrm>
            <a:off x="827584" y="908720"/>
            <a:ext cx="6696744" cy="525658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119</TotalTime>
  <Words>328</Words>
  <Application>Microsoft Office PowerPoint</Application>
  <PresentationFormat>Экран (4:3)</PresentationFormat>
  <Paragraphs>65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Официальная</vt:lpstr>
      <vt:lpstr>Итоговое  собеседование – допуск к государственной итоговой аттестации  в 9 классе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Итоговое  собеседование – допуск к государственной итоговой аттестации  в 9 классе</dc:title>
  <dc:creator>LOIRO</dc:creator>
  <cp:lastModifiedBy>LOIRO</cp:lastModifiedBy>
  <cp:revision>14</cp:revision>
  <dcterms:created xsi:type="dcterms:W3CDTF">2018-12-20T06:10:28Z</dcterms:created>
  <dcterms:modified xsi:type="dcterms:W3CDTF">2018-12-20T08:48:27Z</dcterms:modified>
</cp:coreProperties>
</file>